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1"/>
      <p:bold r:id="rId12"/>
      <p:italic r:id="rId13"/>
      <p:boldItalic r:id="rId14"/>
    </p:embeddedFont>
    <p:embeddedFont>
      <p:font typeface="Montserrat Black" panose="00000A00000000000000" pitchFamily="2" charset="-52"/>
      <p:bold r:id="rId15"/>
      <p:boldItalic r:id="rId16"/>
    </p:embeddedFont>
    <p:embeddedFont>
      <p:font typeface="Montserrat ExtraBold" panose="00000900000000000000" pitchFamily="2" charset="-52"/>
      <p:bold r:id="rId17"/>
      <p:boldItalic r:id="rId18"/>
    </p:embeddedFont>
    <p:embeddedFont>
      <p:font typeface="Montserrat Medium" panose="00000600000000000000" pitchFamily="2" charset="-52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8D8"/>
    <a:srgbClr val="9AA0A4"/>
    <a:srgbClr val="2C738F"/>
    <a:srgbClr val="AB1A0D"/>
    <a:srgbClr val="CF9277"/>
    <a:srgbClr val="79B5E9"/>
    <a:srgbClr val="8B6757"/>
    <a:srgbClr val="FFCE7A"/>
    <a:srgbClr val="527396"/>
    <a:srgbClr val="B8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1e92f133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1e92f133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f94c3b3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f94c3b3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157d1ea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157d1ea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f94c3b3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f94c3b35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157d1eaf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157d1eaf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f94c3b35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f94c3b35d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157d1eaf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157d1eaf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f94c3b35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f94c3b35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Май 2021">
  <p:cSld name="CUSTOM_1_1_1_1_1_1_1_1_1_1_3_1_1_4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Демонстрация работы»">
  <p:cSld name="CUSTOM_1_1_1_1_1_1_1_1_1_1_3_1_1_4_4_1_1_1_1_1_1_1_1">
    <p:bg>
      <p:bgPr>
        <a:solidFill>
          <a:srgbClr val="C291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3">
            <a:alphaModFix/>
          </a:blip>
          <a:srcRect l="-3199" t="3865" b="-6398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May 2021">
  <p:cSld name="CUSTOM_1_1_1_1_1_1_1_1_1_1_3_1_1_4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">
  <p:cSld name="CUSTOM_1_1_1_1_1_1_1_1_1_1_3_1_1_4_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. Заголовок. Текст.">
  <p:cSld name="CUSTOM_1_1_1_1_1_1_1_1_1_1_3_1_1_4_2_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">
  <p:cSld name="CUSTOM_1_1_1_1_1_1_1_1_1_1_3_1_1_4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. Заголовок. Текст.">
  <p:cSld name="CUSTOM_1_1_1_1_1_1_1_1_1_1_3_1_1_4_1_1_2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">
  <p:cSld name="CUSTOM_1_1_1_1_1_1_1_1_1_1_3_1_1_4_1_1_1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. Заголовок. Текст.">
  <p:cSld name="CUSTOM_1_1_1_1_1_1_1_1_1_1_3_1_1_4_1_1_1_3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">
  <p:cSld name="CUSTOM_1_1_1_1_1_1_1_1_1_1_3_1_1_4_1_1_1_2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. Заголовок. Текст.">
  <p:cSld name="CUSTOM_1_1_1_1_1_1_1_1_1_1_3_1_1_4_1_1_1_2_1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овторение»">
  <p:cSld name="CUSTOM_1_1_1_1_1_1_1_1_1_1_3_1_1_4_4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t="1900" r="-8236" b="-1899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">
  <p:cSld name="CUSTOM_1_1_1_1_1_1_1_1_1_1_3_1_1_4_1_1_1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. Заголовок. Текст.">
  <p:cSld name="CUSTOM_1_1_1_1_1_1_1_1_1_1_3_1_1_4_1_1_1_1_2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. Заголовок. Текст.">
  <p:cSld name="CUSTOM_1_1_1_1_1_1_1_1_1_1_3_1_1_4_1_1_1_1_1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sz="12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9631" y="4434850"/>
            <a:ext cx="764300" cy="6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">
  <p:cSld name="CUSTOM_1_1_1_1_1_1_1_1_1_1_3_1_1_4_1_1_1_1_1_2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sz="12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5017" y="4422325"/>
            <a:ext cx="655910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нстрация работы в редакторе">
  <p:cSld name="CUSTOM_1_1_1_1_1_1_1_1_1_1_3_1_1_4_1_1_1_1_1_2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425" y="4415281"/>
            <a:ext cx="591157" cy="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">
  <p:cSld name="CUSTOM_1_1_1_1_1_1_1_1_1_1_3_1_1_4_1_1_1_1_1_1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. Заголовок. Текст.">
  <p:cSld name="CUSTOM_1_1_1_1_1_1_1_1_1_1_3_1_1_4_1_1_1_1_1_1_1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Новая тема»">
  <p:cSld name="CUSTOM_1_1_1_1_1_1_1_1_1_1_3_1_1_4_4_1">
    <p:bg>
      <p:bgPr>
        <a:solidFill>
          <a:schemeClr val="accent5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l="-11184" t="60" r="-21335" b="-59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Обсуждение»">
  <p:cSld name="CUSTOM_1_1_1_1_1_1_1_1_1_1_3_1_1_4_4_1_1">
    <p:bg>
      <p:bgPr>
        <a:solidFill>
          <a:schemeClr val="accent4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t="-2827" r="-33743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Групповая работа»">
  <p:cSld name="CUSTOM_1_1_1_1_1_1_1_1_1_1_3_1_1_4_4_1_1_1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Работа на платформе»">
  <p:cSld name="CUSTOM_1_1_1_1_1_1_1_1_1_1_3_1_1_4_4_1_1_1_1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r="-826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ерерыв»">
  <p:cSld name="CUSTOM_1_1_1_1_1_1_1_1_1_1_3_1_1_4_4_1_1_1_1_1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-5793" r="-435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Физкультминутка»">
  <p:cSld name="CUSTOM_1_1_1_1_1_1_1_1_1_1_3_1_1_4_4_1_1_1_1_1_1">
    <p:bg>
      <p:bgPr>
        <a:solidFill>
          <a:schemeClr val="accent6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Завершение урока»">
  <p:cSld name="CUSTOM_1_1_1_1_1_1_1_1_1_1_3_1_1_4_4_1_1_1_1_1_1_1">
    <p:bg>
      <p:bgPr>
        <a:solidFill>
          <a:schemeClr val="accent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230175" y="4417575"/>
            <a:ext cx="2602800" cy="575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 descr="Темные волны из стекла">
            <a:extLst>
              <a:ext uri="{FF2B5EF4-FFF2-40B4-BE49-F238E27FC236}">
                <a16:creationId xmlns:a16="http://schemas.microsoft.com/office/drawing/2014/main" id="{8C2A30FB-85F8-48E1-AA1A-E4EFF831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480"/>
            <a:ext cx="9144000" cy="448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52925" y="1859150"/>
            <a:ext cx="4796700" cy="225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Моя IT-</a:t>
            </a:r>
            <a:r>
              <a:rPr lang="ru-RU" dirty="0">
                <a:solidFill>
                  <a:schemeClr val="tx1"/>
                </a:solidFill>
              </a:rPr>
              <a:t>профессия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Следы автомобильных огней ночью">
            <a:extLst>
              <a:ext uri="{FF2B5EF4-FFF2-40B4-BE49-F238E27FC236}">
                <a16:creationId xmlns:a16="http://schemas.microsoft.com/office/drawing/2014/main" id="{96AD4C00-30AC-4A6A-B923-DC10F9C5A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0054"/>
            <a:ext cx="9144000" cy="5143500"/>
          </a:xfrm>
          <a:prstGeom prst="rect">
            <a:avLst/>
          </a:prstGeom>
        </p:spPr>
      </p:pic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92C681"/>
                </a:solidFill>
              </a:rPr>
              <a:t>Я хочу стать</a:t>
            </a:r>
            <a:r>
              <a:rPr lang="ru-RU" dirty="0">
                <a:solidFill>
                  <a:srgbClr val="92C681"/>
                </a:solidFill>
              </a:rPr>
              <a:t> Веб-Разработчиком</a:t>
            </a:r>
            <a:endParaRPr dirty="0">
              <a:solidFill>
                <a:srgbClr val="92C681"/>
              </a:solidFill>
            </a:endParaRPr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FAA604"/>
                </a:solidFill>
              </a:rPr>
              <a:t>С недавнего времени я заинтересовался в такой профессии как веб-разработчик (Разработка веб-сайтов используя язык разметки </a:t>
            </a:r>
            <a:r>
              <a:rPr lang="en-US" sz="1800" dirty="0">
                <a:solidFill>
                  <a:srgbClr val="FAA604"/>
                </a:solidFill>
              </a:rPr>
              <a:t>html</a:t>
            </a:r>
            <a:r>
              <a:rPr lang="ru-RU" sz="1800" dirty="0">
                <a:solidFill>
                  <a:srgbClr val="FAA604"/>
                </a:solidFill>
              </a:rPr>
              <a:t> и синхронизация его с языком декорирования </a:t>
            </a:r>
            <a:r>
              <a:rPr lang="en-US" sz="1800" dirty="0">
                <a:solidFill>
                  <a:srgbClr val="FAA604"/>
                </a:solidFill>
              </a:rPr>
              <a:t>CSS</a:t>
            </a:r>
            <a:r>
              <a:rPr lang="ru-RU" sz="1800" dirty="0">
                <a:solidFill>
                  <a:srgbClr val="FAA604"/>
                </a:solidFill>
              </a:rPr>
              <a:t>) </a:t>
            </a:r>
            <a:br>
              <a:rPr lang="ru-RU" sz="1800" dirty="0">
                <a:solidFill>
                  <a:srgbClr val="FAA604"/>
                </a:solidFill>
              </a:rPr>
            </a:br>
            <a:r>
              <a:rPr lang="ru-RU" sz="1800" dirty="0">
                <a:solidFill>
                  <a:srgbClr val="FAA604"/>
                </a:solidFill>
              </a:rPr>
              <a:t>Данная работа не трудная, однако на создание своего даже банального статичного сайта уходит немало времени</a:t>
            </a:r>
            <a:endParaRPr sz="1800" dirty="0">
              <a:solidFill>
                <a:srgbClr val="FAA60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Воздушный шар в туманных горах">
            <a:extLst>
              <a:ext uri="{FF2B5EF4-FFF2-40B4-BE49-F238E27FC236}">
                <a16:creationId xmlns:a16="http://schemas.microsoft.com/office/drawing/2014/main" id="{73854A69-EE3C-4D35-9B02-2EF1F49B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908"/>
            <a:ext cx="9137133" cy="5143500"/>
          </a:xfrm>
          <a:prstGeom prst="rect">
            <a:avLst/>
          </a:prstGeom>
        </p:spPr>
      </p:pic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EB9C02"/>
                </a:solidFill>
              </a:rPr>
              <a:t>В мои обязанности входит:</a:t>
            </a:r>
            <a:endParaRPr dirty="0">
              <a:solidFill>
                <a:srgbClr val="EB9C02"/>
              </a:solidFill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+mj-lt"/>
              </a:rPr>
              <a:t>Создание программы сайтов и структуризация их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+mj-lt"/>
              </a:rPr>
              <a:t>Настройка работы с сервером и корректировка данных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+mj-lt"/>
              </a:rPr>
              <a:t>Создание верстки сайта, отладка его интерфейса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+mj-lt"/>
              </a:rPr>
              <a:t>Тестирование фронтенд</a:t>
            </a:r>
            <a:r>
              <a:rPr lang="ru-RU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ru-RU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+mj-lt"/>
              </a:rPr>
              <a:t>и бэкенд части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+mj-lt"/>
              </a:rPr>
              <a:t>Реализация требования по дизайну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+mj-lt"/>
              </a:rPr>
              <a:t>Поддержка стабильности работы </a:t>
            </a:r>
            <a:r>
              <a:rPr lang="ru-RU" sz="200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+mj-lt"/>
              </a:rPr>
              <a:t>веб</a:t>
            </a:r>
            <a:r>
              <a:rPr lang="ru-RU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+mj-lt"/>
              </a:rPr>
              <a:t>-ресурса.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Голова бегемота, выглядывающая из воды">
            <a:extLst>
              <a:ext uri="{FF2B5EF4-FFF2-40B4-BE49-F238E27FC236}">
                <a16:creationId xmlns:a16="http://schemas.microsoft.com/office/drawing/2014/main" id="{03316709-5BE2-44BD-879D-B228A931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" y="0"/>
            <a:ext cx="9142778" cy="5036127"/>
          </a:xfrm>
          <a:prstGeom prst="rect">
            <a:avLst/>
          </a:prstGeom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CE7A"/>
                </a:solidFill>
              </a:rPr>
              <a:t>Какими навыками мне нужно обладать</a:t>
            </a:r>
            <a:endParaRPr dirty="0">
              <a:solidFill>
                <a:srgbClr val="FFCE7A"/>
              </a:solidFill>
            </a:endParaRPr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353550" y="2571750"/>
            <a:ext cx="8430600" cy="15922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solidFill>
                  <a:srgbClr val="8B6757"/>
                </a:solidFill>
                <a:effectLst/>
                <a:latin typeface="+mj-lt"/>
              </a:rPr>
              <a:t>Вполне естественно, что ключевым навыком любого настоящего профессионала, не только веб-разработчика, является знание собственной дисциплины. Конкретно для веб-разработчика — HTML, CSS, JavaScript, SQL в качестве основы, а также общие знания по вёрстке, основам веб-дизайна и специфики делопроизводства.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Мост Золотые Ворота в тумане">
            <a:extLst>
              <a:ext uri="{FF2B5EF4-FFF2-40B4-BE49-F238E27FC236}">
                <a16:creationId xmlns:a16="http://schemas.microsoft.com/office/drawing/2014/main" id="{44E3BEB2-F237-4269-A23E-3A36675DF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36127"/>
          </a:xfrm>
          <a:prstGeom prst="rect">
            <a:avLst/>
          </a:prstGeom>
        </p:spPr>
      </p:pic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844636" y="360450"/>
            <a:ext cx="3900055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AB1A0D"/>
                </a:solidFill>
              </a:rPr>
              <a:t>Трудности на пути</a:t>
            </a:r>
            <a:endParaRPr dirty="0">
              <a:solidFill>
                <a:srgbClr val="AB1A0D"/>
              </a:solidFill>
            </a:endParaRPr>
          </a:p>
        </p:txBody>
      </p:sp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0" y="1198528"/>
            <a:ext cx="9062719" cy="32517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900" b="0" i="0" dirty="0">
                <a:solidFill>
                  <a:srgbClr val="CF9277"/>
                </a:solidFill>
                <a:effectLst/>
                <a:latin typeface="+mj-lt"/>
              </a:rPr>
              <a:t>Многие думают, что успешные разработчики знают какой-то секрет, который позволит сократить путь и тем самым повысить свои шансы на успех — и на то, что вы не откажетесь от своей цели. Проблема в том, что такого секрета не существует. Каждый хороший разработчик прошел длинный тернистый путь, и только это сделало из него хорошего разработчика. Поэтому, чтобы стать хорошим программистом и начать изучать программирование с нуля, нужно сделать ровно две вещи: понять, с какими задачами вы столкнетесь, и понять, как их решать.</a:t>
            </a:r>
          </a:p>
          <a:p>
            <a:endParaRPr lang="ru-RU" sz="900" b="0" i="0" dirty="0">
              <a:solidFill>
                <a:srgbClr val="CF9277"/>
              </a:solidFill>
              <a:effectLst/>
              <a:latin typeface="+mj-lt"/>
            </a:endParaRPr>
          </a:p>
          <a:p>
            <a:r>
              <a:rPr lang="ru-RU" sz="900" b="0" i="0" dirty="0">
                <a:solidFill>
                  <a:srgbClr val="CF9277"/>
                </a:solidFill>
                <a:effectLst/>
                <a:latin typeface="+mj-lt"/>
              </a:rPr>
              <a:t>Сегодня существует огромное количество источников информации, в которых крайне мало знаний - вы можете читать, смотреть, слушать и ничего не узнать. Остаточных знаний будет 0.</a:t>
            </a:r>
          </a:p>
          <a:p>
            <a:endParaRPr lang="ru-RU" sz="900" b="0" i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ru-RU" sz="900" b="0" i="0" dirty="0">
                <a:solidFill>
                  <a:srgbClr val="2C738F"/>
                </a:solidFill>
                <a:effectLst/>
                <a:latin typeface="+mj-lt"/>
              </a:rPr>
              <a:t>Вторая проблема: очень высокие требования к новичкам. Вы можете изучать, изучать и изучать, но когда пойдете устраиваться на работу - вам скажут, что этого мало — нужно больше.</a:t>
            </a:r>
          </a:p>
          <a:p>
            <a:endParaRPr lang="ru-RU" sz="900" b="0" i="0" dirty="0">
              <a:solidFill>
                <a:srgbClr val="2C738F"/>
              </a:solidFill>
              <a:effectLst/>
              <a:latin typeface="+mj-lt"/>
            </a:endParaRPr>
          </a:p>
          <a:p>
            <a:r>
              <a:rPr lang="ru-RU" sz="900" b="0" i="0" dirty="0">
                <a:solidFill>
                  <a:srgbClr val="2C738F"/>
                </a:solidFill>
                <a:effectLst/>
                <a:latin typeface="+mj-lt"/>
              </a:rPr>
              <a:t>Третья проблема: очень низкая базовая подготовка у огромного количества желающих трудоустроиться. Скорее всего, это и ваша проблема тоже. Возможно, есть исключения, но в большинстве случаев все дело в том, что программирование и программисты стали популярными профессиями, и многие видят в этой профессии перспективу без высшего образования. То есть можно нигде не учиться, пойти работать программистами и получить профит. И это проблема, потому что средняя подготовка падает, падает мотивация. Самое страшное, что происходит из-за понижения значимости программирования, — снижается желание его изучать. Многим кажется, что это что-то легкое. Существует мнение, что программисту не надо больших знаний, ему нужно прийти и просто печатать на клавиатуре какой-то код. Это глубоко ошибочное мнение.</a:t>
            </a:r>
          </a:p>
          <a:p>
            <a:endParaRPr lang="ru-RU" sz="900" b="0" i="0" dirty="0">
              <a:solidFill>
                <a:srgbClr val="2C738F"/>
              </a:solidFill>
              <a:effectLst/>
              <a:latin typeface="+mj-lt"/>
            </a:endParaRPr>
          </a:p>
          <a:p>
            <a:r>
              <a:rPr lang="ru-RU" sz="900" b="0" i="0" dirty="0">
                <a:solidFill>
                  <a:srgbClr val="2C738F"/>
                </a:solidFill>
                <a:effectLst/>
                <a:latin typeface="+mj-lt"/>
              </a:rPr>
              <a:t>Обучающиеся совершенно не готовы к тому, что обучение — процесс медленный и, более того, пожизненный. В программировании никогда не будет ситуации, когда вы выучите все.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Снег на горном">
            <a:extLst>
              <a:ext uri="{FF2B5EF4-FFF2-40B4-BE49-F238E27FC236}">
                <a16:creationId xmlns:a16="http://schemas.microsoft.com/office/drawing/2014/main" id="{FB76F300-698A-40CE-8180-09A9B3E8E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8053"/>
            <a:ext cx="9142778" cy="5143500"/>
          </a:xfrm>
          <a:prstGeom prst="rect">
            <a:avLst/>
          </a:prstGeom>
        </p:spPr>
      </p:pic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360450" y="360449"/>
            <a:ext cx="8423700" cy="8926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D3D8D8"/>
                </a:solidFill>
              </a:rPr>
              <a:t>У </a:t>
            </a:r>
            <a:r>
              <a:rPr lang="ru-RU" dirty="0">
                <a:solidFill>
                  <a:srgbClr val="D3D8D8"/>
                </a:solidFill>
              </a:rPr>
              <a:t>меня</a:t>
            </a:r>
            <a:r>
              <a:rPr lang="en-GB" dirty="0">
                <a:solidFill>
                  <a:srgbClr val="D3D8D8"/>
                </a:solidFill>
              </a:rPr>
              <a:t> точно получится, потому что </a:t>
            </a:r>
            <a:r>
              <a:rPr lang="ru-RU" dirty="0">
                <a:solidFill>
                  <a:srgbClr val="D3D8D8"/>
                </a:solidFill>
              </a:rPr>
              <a:t>я целеустремленный человек</a:t>
            </a:r>
            <a:endParaRPr dirty="0">
              <a:solidFill>
                <a:srgbClr val="D3D8D8"/>
              </a:solidFill>
            </a:endParaRPr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60450" y="3576320"/>
            <a:ext cx="8430600" cy="8926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9AA0A4"/>
                </a:solidFill>
                <a:latin typeface="+mj-lt"/>
              </a:rPr>
              <a:t>Если мне захотелось стать веб-разработчиком</a:t>
            </a:r>
            <a:r>
              <a:rPr lang="en-US" sz="1800" dirty="0">
                <a:solidFill>
                  <a:srgbClr val="9AA0A4"/>
                </a:solidFill>
                <a:latin typeface="+mj-lt"/>
              </a:rPr>
              <a:t>, </a:t>
            </a:r>
            <a:r>
              <a:rPr lang="ru-RU" sz="1800" dirty="0">
                <a:solidFill>
                  <a:srgbClr val="9AA0A4"/>
                </a:solidFill>
                <a:latin typeface="+mj-lt"/>
              </a:rPr>
              <a:t>то я буду придерживаться своих желаний и смогу потратить столько времени и усилий, сколько мне понадобится для достижения собственных желаний</a:t>
            </a:r>
            <a:endParaRPr sz="1800" dirty="0">
              <a:solidFill>
                <a:srgbClr val="9AA0A4"/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Темные волны из стекла">
            <a:extLst>
              <a:ext uri="{FF2B5EF4-FFF2-40B4-BE49-F238E27FC236}">
                <a16:creationId xmlns:a16="http://schemas.microsoft.com/office/drawing/2014/main" id="{BD72BDE3-205A-450E-B2A1-0A1CD962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82" y="-81281"/>
            <a:ext cx="914366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Я уже пробовал себя в </a:t>
            </a:r>
            <a:r>
              <a:rPr lang="ru-RU" dirty="0"/>
              <a:t>веб-разработке</a:t>
            </a:r>
            <a:endParaRPr dirty="0"/>
          </a:p>
        </p:txBody>
      </p:sp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352950" y="91455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Сейчас я работаю над сайтом в которой читатель сможет искать информацию о спорт-карах и повышать свои знания о них</a:t>
            </a:r>
            <a:r>
              <a:rPr lang="en-US" dirty="0"/>
              <a:t>, </a:t>
            </a:r>
            <a:r>
              <a:rPr lang="ru-RU" dirty="0"/>
              <a:t>изначально я хотел сделать сайт статичным потом решился реализовать переход по вкладкам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3F898E-31A5-4306-823E-4BBA646E7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77" t="15744" r="719" b="21815"/>
          <a:stretch/>
        </p:blipFill>
        <p:spPr>
          <a:xfrm>
            <a:off x="360450" y="2052530"/>
            <a:ext cx="314960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Темные волны из стекла">
            <a:extLst>
              <a:ext uri="{FF2B5EF4-FFF2-40B4-BE49-F238E27FC236}">
                <a16:creationId xmlns:a16="http://schemas.microsoft.com/office/drawing/2014/main" id="{E6483586-FC41-47FE-9013-D3F9606A0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1601"/>
            <a:ext cx="914366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Спасибо за внимание!</a:t>
            </a:r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3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</a:rPr>
              <a:t>Буду рад(-а) ответить на ваши вопросы и получить обратную связь!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 rotWithShape="1">
          <a:blip r:embed="rId4">
            <a:alphaModFix/>
          </a:blip>
          <a:srcRect l="8842" t="11880" r="7733" b="10774"/>
          <a:stretch/>
        </p:blipFill>
        <p:spPr>
          <a:xfrm>
            <a:off x="2933915" y="1806750"/>
            <a:ext cx="3276170" cy="3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559</Words>
  <Application>Microsoft Office PowerPoint</Application>
  <PresentationFormat>Экран (16:9)</PresentationFormat>
  <Paragraphs>28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Montserrat Medium</vt:lpstr>
      <vt:lpstr>Montserrat Black</vt:lpstr>
      <vt:lpstr>Montserrat</vt:lpstr>
      <vt:lpstr>Arial</vt:lpstr>
      <vt:lpstr>Montserrat ExtraBold</vt:lpstr>
      <vt:lpstr>Algoritmika (May 2021) 02</vt:lpstr>
      <vt:lpstr>Моя IT-профессия</vt:lpstr>
      <vt:lpstr>Я хочу стать Веб-Разработчиком</vt:lpstr>
      <vt:lpstr>В мои обязанности входит:</vt:lpstr>
      <vt:lpstr>Какими навыками мне нужно обладать</vt:lpstr>
      <vt:lpstr>Трудности на пути</vt:lpstr>
      <vt:lpstr>У меня точно получится, потому что я целеустремленный человек</vt:lpstr>
      <vt:lpstr>Я уже пробовал себя в веб-разработке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Моя IT-профессия</dc:title>
  <cp:lastModifiedBy>Denis</cp:lastModifiedBy>
  <cp:revision>8</cp:revision>
  <dcterms:modified xsi:type="dcterms:W3CDTF">2023-11-14T16:58:54Z</dcterms:modified>
</cp:coreProperties>
</file>